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9"/>
  </p:notesMasterIdLst>
  <p:handoutMasterIdLst>
    <p:handoutMasterId r:id="rId10"/>
  </p:handoutMasterIdLst>
  <p:sldIdLst>
    <p:sldId id="307" r:id="rId2"/>
    <p:sldId id="291" r:id="rId3"/>
    <p:sldId id="300" r:id="rId4"/>
    <p:sldId id="301" r:id="rId5"/>
    <p:sldId id="302" r:id="rId6"/>
    <p:sldId id="305" r:id="rId7"/>
    <p:sldId id="310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3F3F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3004D22-1E51-4549-9681-3FE89D1A49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0DB981B-0339-4B77-8C6D-3055E7DCC2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5E792-4AF0-4B86-9115-01FCA25FEB7B}" type="datetimeFigureOut">
              <a:rPr lang="it-IT" smtClean="0"/>
              <a:t>24/10/2022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921D416-1C6C-4DD4-AC1A-A4645F6D54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E3CDAD4-687C-4689-BD0E-58BE7B5B1F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AC564-FF1D-40ED-84F0-977A1A9433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35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163F26-46F7-4029-9FDC-BC392E85BFA4}" type="datetimeFigureOut">
              <a:rPr lang="it-IT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4" name="Segnaposto immagine diapositiva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B2282C-2BEF-4A29-9D6C-6F352C4E50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38007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4526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34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2282C-2BEF-4A29-9D6C-6F352C4E50B9}" type="slidenum">
              <a:rPr lang="it-IT" altLang="it-IT" smtClean="0"/>
              <a:pPr>
                <a:defRPr/>
              </a:pPr>
              <a:t>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56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17E01-7A9D-4C74-88DF-786E5D977277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pPr>
              <a:defRPr/>
            </a:pPr>
            <a:fld id="{7701B9DB-AABB-41DD-8598-46BF01A04DFC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97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842D715-7D72-49DB-9FEF-1DEC4CC4988F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D47C4-B11D-4EA1-BB8F-57804D7BD130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BCDE821-C591-4295-B902-74BE984EFA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190" y="134930"/>
            <a:ext cx="1486210" cy="3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9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01E1B-DEBF-4DBC-9829-DB4AD128860D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85EDF-0F44-434D-99F3-58F57A81BE9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14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920630-641A-4978-9339-8F168E59E19E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134688-D2A7-420A-9096-66C2E9C88D1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806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B318E-0335-4EF8-A23E-CB6BF607BBA1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EC4B1E-0931-4A83-8C8D-177F08EB678E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20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ACBA51-A5C0-487D-A50D-03A9445CFE27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94DC-EFB3-41BC-9528-18EC9EB5C81E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8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A67B64-CD7F-482A-8CBA-9AFA2700EA17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FA816-CB76-4C8B-AAA0-96C794B1F787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8E1760E-9FBD-43A9-BF98-B7FED4219C87}"/>
              </a:ext>
            </a:extLst>
          </p:cNvPr>
          <p:cNvGrpSpPr/>
          <p:nvPr userDrawn="1"/>
        </p:nvGrpSpPr>
        <p:grpSpPr>
          <a:xfrm>
            <a:off x="5622927" y="180975"/>
            <a:ext cx="6559548" cy="790575"/>
            <a:chOff x="5632452" y="378103"/>
            <a:chExt cx="6559548" cy="528637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55518768-C86B-4D27-A919-FD2E990955C3}"/>
                </a:ext>
              </a:extLst>
            </p:cNvPr>
            <p:cNvSpPr/>
            <p:nvPr/>
          </p:nvSpPr>
          <p:spPr>
            <a:xfrm>
              <a:off x="5905500" y="378103"/>
              <a:ext cx="6286500" cy="528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7" name="Rettangolo arrotondato 4">
              <a:extLst>
                <a:ext uri="{FF2B5EF4-FFF2-40B4-BE49-F238E27FC236}">
                  <a16:creationId xmlns:a16="http://schemas.microsoft.com/office/drawing/2014/main" id="{CEDEBD75-2027-4EC7-A779-759387A6BA55}"/>
                </a:ext>
              </a:extLst>
            </p:cNvPr>
            <p:cNvSpPr/>
            <p:nvPr/>
          </p:nvSpPr>
          <p:spPr>
            <a:xfrm>
              <a:off x="5632452" y="378103"/>
              <a:ext cx="1292223" cy="5286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05624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CA3820-22EE-4687-9474-8C3D57FBFBAD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31BC6-AC39-45C3-9B74-9F531EF726FB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42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D314CB6-F507-40DB-A97E-2D6C671E7950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pPr>
              <a:defRPr/>
            </a:pPr>
            <a:fld id="{5343F589-C4AA-4DAC-A79E-C5C018FF33A2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21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CA507E-7629-49DB-92BC-8047A273B444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8B737-8DA3-40B1-B6FE-7CC478C74C9D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67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21A43-C373-47E9-944C-90A663376AC1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166F8-EF46-4199-972E-3E41913CDB7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11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5A0F30-8E6D-4021-827D-C365C9DF984A}" type="datetimeFigureOut">
              <a:rPr lang="it-IT" smtClean="0"/>
              <a:pPr>
                <a:defRPr/>
              </a:pPr>
              <a:t>24/10/2022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593964C-0D7E-4799-96DC-F02A334A4558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4CF37E2-04BD-4DF3-8869-D0F1C7F0F7D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669" y="6175869"/>
            <a:ext cx="688389" cy="62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9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ecosedimysa.blogspot.com/2014/10/attenzione-problema-blog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4836C3-B3B9-4008-8B59-97DC7D568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8402" y="1913579"/>
            <a:ext cx="9844397" cy="2618554"/>
          </a:xfrm>
        </p:spPr>
        <p:txBody>
          <a:bodyPr>
            <a:normAutofit fontScale="90000"/>
          </a:bodyPr>
          <a:lstStyle/>
          <a:p>
            <a:r>
              <a:rPr lang="it-IT" dirty="0"/>
              <a:t>GUIDA PER LE FAMIGLIE ALLA PRENOTAZIONE DEI COLLOQUI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BD46B6D-7285-4977-BCFB-542B71C70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404" y="4532133"/>
            <a:ext cx="8637072" cy="1071095"/>
          </a:xfrm>
        </p:spPr>
        <p:txBody>
          <a:bodyPr>
            <a:normAutofit/>
          </a:bodyPr>
          <a:lstStyle/>
          <a:p>
            <a:r>
              <a:rPr lang="it-IT" dirty="0"/>
              <a:t>Procedura per prenotare un colloquio con i docenti, da svolgere in modalità telematica.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F6EFF61-777F-4291-BCC4-3DB12E6283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6" y="945913"/>
            <a:ext cx="3046847" cy="6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5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3E27B826-F3AE-47F4-8B23-9B4519F2D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4"/>
          <a:stretch/>
        </p:blipFill>
        <p:spPr>
          <a:xfrm>
            <a:off x="1545050" y="1771891"/>
            <a:ext cx="8840085" cy="3939858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5DCBAC40-6861-443F-BB69-422884D2575D}"/>
              </a:ext>
            </a:extLst>
          </p:cNvPr>
          <p:cNvGrpSpPr/>
          <p:nvPr/>
        </p:nvGrpSpPr>
        <p:grpSpPr>
          <a:xfrm>
            <a:off x="4925549" y="2545268"/>
            <a:ext cx="5459586" cy="1809961"/>
            <a:chOff x="3688883" y="3776856"/>
            <a:chExt cx="5459586" cy="1809961"/>
          </a:xfrm>
        </p:grpSpPr>
        <p:sp>
          <p:nvSpPr>
            <p:cNvPr id="24" name="Rettangolo con angoli arrotondati 23">
              <a:extLst/>
            </p:cNvPr>
            <p:cNvSpPr/>
            <p:nvPr/>
          </p:nvSpPr>
          <p:spPr>
            <a:xfrm>
              <a:off x="8342340" y="3776856"/>
              <a:ext cx="806129" cy="547161"/>
            </a:xfrm>
            <a:prstGeom prst="round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cxnSp>
          <p:nvCxnSpPr>
            <p:cNvPr id="30" name="Connettore a gomito 29">
              <a:extLst/>
            </p:cNvPr>
            <p:cNvCxnSpPr>
              <a:cxnSpLocks/>
            </p:cNvCxnSpPr>
            <p:nvPr/>
          </p:nvCxnSpPr>
          <p:spPr>
            <a:xfrm rot="10800000" flipV="1">
              <a:off x="6356412" y="4324016"/>
              <a:ext cx="2447666" cy="984829"/>
            </a:xfrm>
            <a:prstGeom prst="bentConnector3">
              <a:avLst>
                <a:gd name="adj1" fmla="val 2811"/>
              </a:avLst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8C0D5F4D-3783-46A8-A897-D1D8CE3E2258}"/>
                </a:ext>
              </a:extLst>
            </p:cNvPr>
            <p:cNvSpPr/>
            <p:nvPr/>
          </p:nvSpPr>
          <p:spPr>
            <a:xfrm>
              <a:off x="3688883" y="5039656"/>
              <a:ext cx="2667529" cy="547161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 w="19050">
              <a:solidFill>
                <a:srgbClr val="FF0000"/>
              </a:solidFill>
              <a:prstDash val="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altLang="it-IT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Cliccare sulla Funzione «Prenotazione Colloqui»</a:t>
              </a:r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925" y="127701"/>
            <a:ext cx="9603275" cy="491755"/>
          </a:xfrm>
        </p:spPr>
        <p:txBody>
          <a:bodyPr>
            <a:normAutofit fontScale="90000"/>
          </a:bodyPr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457" y="922093"/>
            <a:ext cx="10932740" cy="547161"/>
          </a:xfrm>
        </p:spPr>
        <p:txBody>
          <a:bodyPr/>
          <a:lstStyle/>
          <a:p>
            <a:r>
              <a:rPr lang="it-IT" dirty="0"/>
              <a:t>Dopo aver eseguito l’accesso al Registro elettronico, posizionarsi su: </a:t>
            </a:r>
          </a:p>
        </p:txBody>
      </p:sp>
      <p:sp>
        <p:nvSpPr>
          <p:cNvPr id="15" name="Rettangolo arrotondato 2">
            <a:extLst>
              <a:ext uri="{FF2B5EF4-FFF2-40B4-BE49-F238E27FC236}">
                <a16:creationId xmlns:a16="http://schemas.microsoft.com/office/drawing/2014/main" id="{8A3853AA-D013-46BD-A77E-ADA5EC95D3B3}"/>
              </a:ext>
            </a:extLst>
          </p:cNvPr>
          <p:cNvSpPr/>
          <p:nvPr/>
        </p:nvSpPr>
        <p:spPr>
          <a:xfrm>
            <a:off x="1688093" y="3070250"/>
            <a:ext cx="936104" cy="2762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alunno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31FDF85-0A7C-4189-8A51-E352079F9E80}"/>
              </a:ext>
            </a:extLst>
          </p:cNvPr>
          <p:cNvSpPr/>
          <p:nvPr/>
        </p:nvSpPr>
        <p:spPr>
          <a:xfrm>
            <a:off x="5665433" y="1954580"/>
            <a:ext cx="914399" cy="145785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80F1410-6DCC-4ED0-986B-8EE18EF3CF2D}"/>
              </a:ext>
            </a:extLst>
          </p:cNvPr>
          <p:cNvSpPr/>
          <p:nvPr/>
        </p:nvSpPr>
        <p:spPr>
          <a:xfrm>
            <a:off x="2027068" y="1798525"/>
            <a:ext cx="1719309" cy="447526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8D52D605-3C1F-457C-AEAE-7D86C4C198E8}"/>
              </a:ext>
            </a:extLst>
          </p:cNvPr>
          <p:cNvGrpSpPr/>
          <p:nvPr/>
        </p:nvGrpSpPr>
        <p:grpSpPr>
          <a:xfrm>
            <a:off x="1105379" y="1660124"/>
            <a:ext cx="9729343" cy="4301202"/>
            <a:chOff x="1105379" y="1660124"/>
            <a:chExt cx="9729343" cy="4301202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EC516C70-0684-40BC-BBA5-139955C1B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63"/>
            <a:stretch/>
          </p:blipFill>
          <p:spPr>
            <a:xfrm>
              <a:off x="1105379" y="1660124"/>
              <a:ext cx="9729343" cy="4301202"/>
            </a:xfrm>
            <a:prstGeom prst="rect">
              <a:avLst/>
            </a:prstGeom>
          </p:spPr>
        </p:pic>
        <p:sp>
          <p:nvSpPr>
            <p:cNvPr id="38" name="Rettangolo con angoli arrotondati 37">
              <a:extLst>
                <a:ext uri="{FF2B5EF4-FFF2-40B4-BE49-F238E27FC236}">
                  <a16:creationId xmlns:a16="http://schemas.microsoft.com/office/drawing/2014/main" id="{84CCCA29-E205-4D61-8CA0-72678397B37B}"/>
                </a:ext>
              </a:extLst>
            </p:cNvPr>
            <p:cNvSpPr/>
            <p:nvPr/>
          </p:nvSpPr>
          <p:spPr>
            <a:xfrm>
              <a:off x="5638800" y="1839662"/>
              <a:ext cx="914399" cy="191275"/>
            </a:xfrm>
            <a:prstGeom prst="round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Rettangolo arrotondato 5">
              <a:extLst>
                <a:ext uri="{FF2B5EF4-FFF2-40B4-BE49-F238E27FC236}">
                  <a16:creationId xmlns:a16="http://schemas.microsoft.com/office/drawing/2014/main" id="{EF4ED489-BB77-47C1-B4EF-C5BEC7615517}"/>
                </a:ext>
              </a:extLst>
            </p:cNvPr>
            <p:cNvSpPr/>
            <p:nvPr/>
          </p:nvSpPr>
          <p:spPr>
            <a:xfrm>
              <a:off x="1362121" y="3091563"/>
              <a:ext cx="936104" cy="27620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chemeClr val="tx1"/>
                  </a:solidFill>
                </a:rPr>
                <a:t>alunno</a:t>
              </a:r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02" y="7138003"/>
            <a:ext cx="10932740" cy="54716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dirty="0"/>
              <a:t>Cliccare sulla scheda «</a:t>
            </a:r>
            <a:r>
              <a:rPr lang="it-IT" b="1" dirty="0">
                <a:solidFill>
                  <a:srgbClr val="0070C0"/>
                </a:solidFill>
              </a:rPr>
              <a:t>Periodi Ricevimento</a:t>
            </a:r>
            <a:r>
              <a:rPr lang="it-IT" dirty="0"/>
              <a:t>» per accedere alla gestione dei periodi  </a:t>
            </a:r>
          </a:p>
        </p:txBody>
      </p:sp>
      <p:sp>
        <p:nvSpPr>
          <p:cNvPr id="43" name="Segnaposto contenuto 32">
            <a:extLst>
              <a:ext uri="{FF2B5EF4-FFF2-40B4-BE49-F238E27FC236}">
                <a16:creationId xmlns:a16="http://schemas.microsoft.com/office/drawing/2014/main" id="{A92609F4-CACB-4536-9090-FB222D9AF61D}"/>
              </a:ext>
            </a:extLst>
          </p:cNvPr>
          <p:cNvSpPr txBox="1">
            <a:spLocks/>
          </p:cNvSpPr>
          <p:nvPr/>
        </p:nvSpPr>
        <p:spPr>
          <a:xfrm>
            <a:off x="549206" y="7880636"/>
            <a:ext cx="10932740" cy="5471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it-IT" dirty="0"/>
              <a:t>Nella nuova schermata, cliccare sulla scheda: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389FDFE-4316-4400-A232-03F2E1648C80}"/>
              </a:ext>
            </a:extLst>
          </p:cNvPr>
          <p:cNvSpPr/>
          <p:nvPr/>
        </p:nvSpPr>
        <p:spPr>
          <a:xfrm>
            <a:off x="2619887" y="4051920"/>
            <a:ext cx="593829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EBA1F8C-E9CD-4E13-B831-8BA41FE59A8A}"/>
              </a:ext>
            </a:extLst>
          </p:cNvPr>
          <p:cNvSpPr/>
          <p:nvPr/>
        </p:nvSpPr>
        <p:spPr>
          <a:xfrm>
            <a:off x="2637644" y="4682853"/>
            <a:ext cx="576072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50C65B4-FA34-4B48-84D0-A1E63F784CC8}"/>
              </a:ext>
            </a:extLst>
          </p:cNvPr>
          <p:cNvSpPr/>
          <p:nvPr/>
        </p:nvSpPr>
        <p:spPr>
          <a:xfrm>
            <a:off x="1642369" y="1730791"/>
            <a:ext cx="1748901" cy="276204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F603608-2D03-4BBC-BF27-EAD67C6EB38C}"/>
              </a:ext>
            </a:extLst>
          </p:cNvPr>
          <p:cNvSpPr/>
          <p:nvPr/>
        </p:nvSpPr>
        <p:spPr>
          <a:xfrm>
            <a:off x="4245980" y="4167605"/>
            <a:ext cx="681127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739C3AF-01ED-469F-A6E4-CFBB935C8A15}"/>
              </a:ext>
            </a:extLst>
          </p:cNvPr>
          <p:cNvSpPr/>
          <p:nvPr/>
        </p:nvSpPr>
        <p:spPr>
          <a:xfrm>
            <a:off x="4178785" y="4787904"/>
            <a:ext cx="748321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Segnaposto contenuto 32">
            <a:extLst>
              <a:ext uri="{FF2B5EF4-FFF2-40B4-BE49-F238E27FC236}">
                <a16:creationId xmlns:a16="http://schemas.microsoft.com/office/drawing/2014/main" id="{D7132759-AFFA-42EB-9CAE-7B0D73A75319}"/>
              </a:ext>
            </a:extLst>
          </p:cNvPr>
          <p:cNvSpPr txBox="1">
            <a:spLocks/>
          </p:cNvSpPr>
          <p:nvPr/>
        </p:nvSpPr>
        <p:spPr>
          <a:xfrm>
            <a:off x="1202457" y="922093"/>
            <a:ext cx="9632265" cy="681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/>
              <a:t>Nella schermata compaiono gli insegnanti della classe e le prime quattro date in cui è possibile prenotare un colloquio</a:t>
            </a:r>
          </a:p>
        </p:txBody>
      </p:sp>
    </p:spTree>
    <p:extLst>
      <p:ext uri="{BB962C8B-B14F-4D97-AF65-F5344CB8AC3E}">
        <p14:creationId xmlns:p14="http://schemas.microsoft.com/office/powerpoint/2010/main" val="6462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591218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939" y="1034475"/>
            <a:ext cx="9534485" cy="8970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altLang="it-IT" sz="1800" dirty="0"/>
              <a:t>Cliccando sulla freccia relativa ad una data compaiono i posti disponibili con associato ordine ed orario di prenotazione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5E1CD96-5866-4055-AD2F-6FD9CFB3646B}"/>
              </a:ext>
            </a:extLst>
          </p:cNvPr>
          <p:cNvGrpSpPr/>
          <p:nvPr/>
        </p:nvGrpSpPr>
        <p:grpSpPr>
          <a:xfrm>
            <a:off x="1443576" y="1748639"/>
            <a:ext cx="9144000" cy="3492522"/>
            <a:chOff x="1673214" y="2413563"/>
            <a:chExt cx="9144000" cy="3492522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644A2792-576E-4510-82E7-CC84087E25CB}"/>
                </a:ext>
              </a:extLst>
            </p:cNvPr>
            <p:cNvGrpSpPr/>
            <p:nvPr/>
          </p:nvGrpSpPr>
          <p:grpSpPr>
            <a:xfrm>
              <a:off x="1673214" y="2413563"/>
              <a:ext cx="9144000" cy="3492522"/>
              <a:chOff x="0" y="1179888"/>
              <a:chExt cx="9144000" cy="3492522"/>
            </a:xfrm>
          </p:grpSpPr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7D122ECC-F3A3-4A1E-A2A0-21E1451D4D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252"/>
              <a:stretch/>
            </p:blipFill>
            <p:spPr>
              <a:xfrm>
                <a:off x="0" y="1179888"/>
                <a:ext cx="9144000" cy="3492522"/>
              </a:xfrm>
              <a:prstGeom prst="rect">
                <a:avLst/>
              </a:prstGeom>
            </p:spPr>
          </p:pic>
          <p:sp>
            <p:nvSpPr>
              <p:cNvPr id="30" name="Rettangolo arrotondato 8">
                <a:extLst>
                  <a:ext uri="{FF2B5EF4-FFF2-40B4-BE49-F238E27FC236}">
                    <a16:creationId xmlns:a16="http://schemas.microsoft.com/office/drawing/2014/main" id="{93B06647-B8D7-4B9E-B01B-EDE943715A55}"/>
                  </a:ext>
                </a:extLst>
              </p:cNvPr>
              <p:cNvSpPr/>
              <p:nvPr/>
            </p:nvSpPr>
            <p:spPr>
              <a:xfrm>
                <a:off x="179512" y="2047837"/>
                <a:ext cx="936104" cy="276204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D9E242EA-CC4F-4BBF-B3DE-7C1243D8710F}"/>
                </a:ext>
              </a:extLst>
            </p:cNvPr>
            <p:cNvSpPr/>
            <p:nvPr/>
          </p:nvSpPr>
          <p:spPr>
            <a:xfrm>
              <a:off x="3072648" y="4165613"/>
              <a:ext cx="593829" cy="342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9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Nome docente</a:t>
              </a:r>
            </a:p>
          </p:txBody>
        </p:sp>
        <p:sp>
          <p:nvSpPr>
            <p:cNvPr id="34" name="Rettangolo 33">
              <a:extLst>
                <a:ext uri="{FF2B5EF4-FFF2-40B4-BE49-F238E27FC236}">
                  <a16:creationId xmlns:a16="http://schemas.microsoft.com/office/drawing/2014/main" id="{9E061857-B8FC-4227-8952-8CE7EF2CF808}"/>
                </a:ext>
              </a:extLst>
            </p:cNvPr>
            <p:cNvSpPr/>
            <p:nvPr/>
          </p:nvSpPr>
          <p:spPr>
            <a:xfrm>
              <a:off x="3090405" y="4744996"/>
              <a:ext cx="576072" cy="288032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it-IT" sz="9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Nome docente</a:t>
              </a:r>
            </a:p>
          </p:txBody>
        </p:sp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7735FB6A-E004-4C00-8618-92F1EA0A83C4}"/>
                </a:ext>
              </a:extLst>
            </p:cNvPr>
            <p:cNvSpPr/>
            <p:nvPr/>
          </p:nvSpPr>
          <p:spPr>
            <a:xfrm>
              <a:off x="4604912" y="4279542"/>
              <a:ext cx="681127" cy="342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8A33967E-23D4-4331-98D1-1AE59A08CFF1}"/>
                </a:ext>
              </a:extLst>
            </p:cNvPr>
            <p:cNvSpPr/>
            <p:nvPr/>
          </p:nvSpPr>
          <p:spPr>
            <a:xfrm>
              <a:off x="4573230" y="4873205"/>
              <a:ext cx="748321" cy="288032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1557F88A-88C3-45CA-AA95-DE99444AAD9C}"/>
              </a:ext>
            </a:extLst>
          </p:cNvPr>
          <p:cNvSpPr/>
          <p:nvPr/>
        </p:nvSpPr>
        <p:spPr>
          <a:xfrm>
            <a:off x="5637999" y="3435787"/>
            <a:ext cx="1242196" cy="106052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43" name="Connettore a gomito 42">
            <a:extLst>
              <a:ext uri="{FF2B5EF4-FFF2-40B4-BE49-F238E27FC236}">
                <a16:creationId xmlns:a16="http://schemas.microsoft.com/office/drawing/2014/main" id="{3119C6EF-9539-4E10-B672-F985F8357903}"/>
              </a:ext>
            </a:extLst>
          </p:cNvPr>
          <p:cNvCxnSpPr>
            <a:cxnSpLocks/>
            <a:stCxn id="42" idx="0"/>
          </p:cNvCxnSpPr>
          <p:nvPr/>
        </p:nvCxnSpPr>
        <p:spPr>
          <a:xfrm rot="16200000" flipV="1">
            <a:off x="4981648" y="2158337"/>
            <a:ext cx="1687148" cy="867751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B894DA1A-3B5A-40C3-B6C4-6472685EF39E}"/>
              </a:ext>
            </a:extLst>
          </p:cNvPr>
          <p:cNvSpPr/>
          <p:nvPr/>
        </p:nvSpPr>
        <p:spPr>
          <a:xfrm>
            <a:off x="1367141" y="5237335"/>
            <a:ext cx="9503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/>
              <a:t>Una volta effettuata la prenotazione il genitore riceverà un’email di conferma al proprio indirizzo di posta elettronica, ossia l’indirizzo comunicato e registrato presso la Segreteria Scolastica.</a:t>
            </a:r>
          </a:p>
        </p:txBody>
      </p:sp>
    </p:spTree>
    <p:extLst>
      <p:ext uri="{BB962C8B-B14F-4D97-AF65-F5344CB8AC3E}">
        <p14:creationId xmlns:p14="http://schemas.microsoft.com/office/powerpoint/2010/main" val="34110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o 34">
            <a:extLst>
              <a:ext uri="{FF2B5EF4-FFF2-40B4-BE49-F238E27FC236}">
                <a16:creationId xmlns:a16="http://schemas.microsoft.com/office/drawing/2014/main" id="{CA52141B-E724-47E2-97E8-1FDA4BE8AB28}"/>
              </a:ext>
            </a:extLst>
          </p:cNvPr>
          <p:cNvGrpSpPr/>
          <p:nvPr/>
        </p:nvGrpSpPr>
        <p:grpSpPr>
          <a:xfrm>
            <a:off x="1524000" y="2006353"/>
            <a:ext cx="9144000" cy="3546775"/>
            <a:chOff x="0" y="1185880"/>
            <a:chExt cx="9144000" cy="3546775"/>
          </a:xfrm>
        </p:grpSpPr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70FD68C6-6F63-4780-81C9-99008841D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58"/>
            <a:stretch/>
          </p:blipFill>
          <p:spPr>
            <a:xfrm>
              <a:off x="0" y="1185880"/>
              <a:ext cx="9144000" cy="3546775"/>
            </a:xfrm>
            <a:prstGeom prst="rect">
              <a:avLst/>
            </a:prstGeom>
          </p:spPr>
        </p:pic>
        <p:sp>
          <p:nvSpPr>
            <p:cNvPr id="52" name="Rettangolo arrotondato 6">
              <a:extLst>
                <a:ext uri="{FF2B5EF4-FFF2-40B4-BE49-F238E27FC236}">
                  <a16:creationId xmlns:a16="http://schemas.microsoft.com/office/drawing/2014/main" id="{70FC579A-EB1E-4F33-ADD3-82373A947D95}"/>
                </a:ext>
              </a:extLst>
            </p:cNvPr>
            <p:cNvSpPr/>
            <p:nvPr/>
          </p:nvSpPr>
          <p:spPr>
            <a:xfrm>
              <a:off x="179512" y="2047837"/>
              <a:ext cx="936104" cy="27620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PRENOTAZIONE COLLOQUI </a:t>
            </a:r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9B83FA6D-A8C6-4790-9D93-80F7546A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939" y="1085610"/>
            <a:ext cx="9519164" cy="9207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it-IT" altLang="it-IT" sz="1800" dirty="0"/>
              <a:t>Dopo aver scelto la fascia oraria disponibile che si desidera prenotare, spuntare il tasto </a:t>
            </a:r>
            <a:r>
              <a:rPr lang="it-IT" altLang="it-IT" sz="1800" b="1" dirty="0">
                <a:solidFill>
                  <a:srgbClr val="00B050"/>
                </a:solidFill>
              </a:rPr>
              <a:t>SI</a:t>
            </a:r>
            <a:r>
              <a:rPr lang="it-IT" altLang="it-IT" sz="1800" dirty="0"/>
              <a:t> nella colonna PRENOTA (diventa di colore verde)</a:t>
            </a:r>
          </a:p>
        </p:txBody>
      </p:sp>
      <p:sp>
        <p:nvSpPr>
          <p:cNvPr id="54" name="Rettangolo con angoli arrotondati 53">
            <a:extLst>
              <a:ext uri="{FF2B5EF4-FFF2-40B4-BE49-F238E27FC236}">
                <a16:creationId xmlns:a16="http://schemas.microsoft.com/office/drawing/2014/main" id="{A700A4DD-C7A3-40CF-91DD-9C1DE4C268B9}"/>
              </a:ext>
            </a:extLst>
          </p:cNvPr>
          <p:cNvSpPr/>
          <p:nvPr/>
        </p:nvSpPr>
        <p:spPr>
          <a:xfrm>
            <a:off x="5717218" y="3899475"/>
            <a:ext cx="1269508" cy="35292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55" name="Connettore a gomito 54">
            <a:extLst>
              <a:ext uri="{FF2B5EF4-FFF2-40B4-BE49-F238E27FC236}">
                <a16:creationId xmlns:a16="http://schemas.microsoft.com/office/drawing/2014/main" id="{FC34B413-901C-4482-9207-BB083E9558C6}"/>
              </a:ext>
            </a:extLst>
          </p:cNvPr>
          <p:cNvCxnSpPr>
            <a:cxnSpLocks/>
            <a:stCxn id="54" idx="0"/>
          </p:cNvCxnSpPr>
          <p:nvPr/>
        </p:nvCxnSpPr>
        <p:spPr>
          <a:xfrm rot="16200000" flipV="1">
            <a:off x="4573132" y="2120634"/>
            <a:ext cx="2106186" cy="1451495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tangolo 55">
            <a:extLst>
              <a:ext uri="{FF2B5EF4-FFF2-40B4-BE49-F238E27FC236}">
                <a16:creationId xmlns:a16="http://schemas.microsoft.com/office/drawing/2014/main" id="{1BC89897-5B07-44B6-8140-3595F927FB1E}"/>
              </a:ext>
            </a:extLst>
          </p:cNvPr>
          <p:cNvSpPr/>
          <p:nvPr/>
        </p:nvSpPr>
        <p:spPr>
          <a:xfrm>
            <a:off x="2941191" y="3766114"/>
            <a:ext cx="576072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1AA373B9-BFF8-4ADC-91F7-1151AAD16154}"/>
              </a:ext>
            </a:extLst>
          </p:cNvPr>
          <p:cNvSpPr/>
          <p:nvPr/>
        </p:nvSpPr>
        <p:spPr>
          <a:xfrm>
            <a:off x="2941191" y="4345497"/>
            <a:ext cx="576072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9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 docente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D0C19967-1C6A-4C8B-9E21-F44620CD9384}"/>
              </a:ext>
            </a:extLst>
          </p:cNvPr>
          <p:cNvSpPr/>
          <p:nvPr/>
        </p:nvSpPr>
        <p:spPr>
          <a:xfrm>
            <a:off x="4455698" y="3880043"/>
            <a:ext cx="681127" cy="34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1091A8C1-0768-4880-811C-786E8C793A77}"/>
              </a:ext>
            </a:extLst>
          </p:cNvPr>
          <p:cNvSpPr/>
          <p:nvPr/>
        </p:nvSpPr>
        <p:spPr>
          <a:xfrm>
            <a:off x="4424016" y="4473706"/>
            <a:ext cx="748321" cy="28803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ttangolo con angoli arrotondati 59">
            <a:extLst>
              <a:ext uri="{FF2B5EF4-FFF2-40B4-BE49-F238E27FC236}">
                <a16:creationId xmlns:a16="http://schemas.microsoft.com/office/drawing/2014/main" id="{3761C907-5F31-46B2-8275-D586C7C881BE}"/>
              </a:ext>
            </a:extLst>
          </p:cNvPr>
          <p:cNvSpPr/>
          <p:nvPr/>
        </p:nvSpPr>
        <p:spPr>
          <a:xfrm>
            <a:off x="1458897" y="5368664"/>
            <a:ext cx="9209103" cy="746756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altLang="it-IT" sz="1600" b="1" dirty="0">
                <a:latin typeface="Cambria" panose="02040503050406030204" pitchFamily="18" charset="0"/>
                <a:ea typeface="Cambria" panose="02040503050406030204" pitchFamily="18" charset="0"/>
              </a:rPr>
              <a:t>Ripetere la procedura per ogni insegnante presente nell’elenco, ricordandosi di   salvare</a:t>
            </a:r>
          </a:p>
          <a:p>
            <a:pPr algn="ctr"/>
            <a:r>
              <a:rPr lang="it-IT" altLang="it-IT" sz="1600" b="1" dirty="0">
                <a:latin typeface="Cambria" panose="02040503050406030204" pitchFamily="18" charset="0"/>
                <a:ea typeface="Cambria" panose="02040503050406030204" pitchFamily="18" charset="0"/>
              </a:rPr>
              <a:t>prima di uscire dall’applicazione.</a:t>
            </a:r>
          </a:p>
        </p:txBody>
      </p:sp>
      <p:sp>
        <p:nvSpPr>
          <p:cNvPr id="61" name="Rettangolo con angoli arrotondati 60">
            <a:extLst>
              <a:ext uri="{FF2B5EF4-FFF2-40B4-BE49-F238E27FC236}">
                <a16:creationId xmlns:a16="http://schemas.microsoft.com/office/drawing/2014/main" id="{FD22A7E5-7DCF-4573-A9B4-8DC23654C421}"/>
              </a:ext>
            </a:extLst>
          </p:cNvPr>
          <p:cNvSpPr/>
          <p:nvPr/>
        </p:nvSpPr>
        <p:spPr>
          <a:xfrm>
            <a:off x="9448799" y="5440781"/>
            <a:ext cx="769399" cy="35292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62" name="Connettore a gomito 61">
            <a:extLst>
              <a:ext uri="{FF2B5EF4-FFF2-40B4-BE49-F238E27FC236}">
                <a16:creationId xmlns:a16="http://schemas.microsoft.com/office/drawing/2014/main" id="{4257A094-92DF-48AC-BDC6-0CD94F1A38D7}"/>
              </a:ext>
            </a:extLst>
          </p:cNvPr>
          <p:cNvCxnSpPr>
            <a:cxnSpLocks/>
          </p:cNvCxnSpPr>
          <p:nvPr/>
        </p:nvCxnSpPr>
        <p:spPr>
          <a:xfrm rot="5400000">
            <a:off x="8602327" y="3554621"/>
            <a:ext cx="3117333" cy="654990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losione: 14 punte 9">
            <a:extLst>
              <a:ext uri="{FF2B5EF4-FFF2-40B4-BE49-F238E27FC236}">
                <a16:creationId xmlns:a16="http://schemas.microsoft.com/office/drawing/2014/main" id="{01CD4483-2212-4671-B777-E1672F1AF284}"/>
              </a:ext>
            </a:extLst>
          </p:cNvPr>
          <p:cNvSpPr/>
          <p:nvPr/>
        </p:nvSpPr>
        <p:spPr>
          <a:xfrm>
            <a:off x="10160993" y="1793288"/>
            <a:ext cx="759863" cy="725263"/>
          </a:xfrm>
          <a:prstGeom prst="irregularSeal2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73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6064B14-5134-4443-9170-C9D8EA1B1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3" t="9191" r="3078" b="4337"/>
          <a:stretch/>
        </p:blipFill>
        <p:spPr>
          <a:xfrm>
            <a:off x="375188" y="1965814"/>
            <a:ext cx="8098723" cy="4101294"/>
          </a:xfrm>
          <a:prstGeom prst="rect">
            <a:avLst/>
          </a:prstGeom>
        </p:spPr>
      </p:pic>
      <p:sp>
        <p:nvSpPr>
          <p:cNvPr id="32" name="Titolo 31">
            <a:extLst>
              <a:ext uri="{FF2B5EF4-FFF2-40B4-BE49-F238E27FC236}">
                <a16:creationId xmlns:a16="http://schemas.microsoft.com/office/drawing/2014/main" id="{17EBA330-0BC0-458E-9A04-895BB0AC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39" y="191849"/>
            <a:ext cx="9603275" cy="662412"/>
          </a:xfrm>
        </p:spPr>
        <p:txBody>
          <a:bodyPr/>
          <a:lstStyle/>
          <a:p>
            <a:r>
              <a:rPr lang="it-IT" dirty="0"/>
              <a:t>GESTIONE COLLOQUI </a:t>
            </a:r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84CCCA29-E205-4D61-8CA0-72678397B37B}"/>
              </a:ext>
            </a:extLst>
          </p:cNvPr>
          <p:cNvSpPr/>
          <p:nvPr/>
        </p:nvSpPr>
        <p:spPr>
          <a:xfrm>
            <a:off x="5558376" y="1126363"/>
            <a:ext cx="914399" cy="122302"/>
          </a:xfrm>
          <a:prstGeom prst="round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86105E3-5776-47E1-9510-446E7DF538F5}"/>
              </a:ext>
            </a:extLst>
          </p:cNvPr>
          <p:cNvSpPr/>
          <p:nvPr/>
        </p:nvSpPr>
        <p:spPr>
          <a:xfrm>
            <a:off x="2352583" y="2798703"/>
            <a:ext cx="1978282" cy="21392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BAC2EF9-8635-475E-AC8F-B54ABA4E3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662" y="945456"/>
            <a:ext cx="9603275" cy="92933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altLang="it-IT" dirty="0"/>
              <a:t>Per il collegamento in videoconferenza, nella data e orario prenotato, i genitori accederanno, </a:t>
            </a:r>
            <a:r>
              <a:rPr lang="it-IT" altLang="it-IT" b="1" u="sng" dirty="0"/>
              <a:t>con estrema puntualità</a:t>
            </a:r>
            <a:r>
              <a:rPr lang="it-IT" altLang="it-IT" dirty="0"/>
              <a:t>, tramite il </a:t>
            </a:r>
            <a:r>
              <a:rPr lang="it-IT" altLang="it-IT" dirty="0">
                <a:highlight>
                  <a:srgbClr val="FFFF00"/>
                </a:highlight>
              </a:rPr>
              <a:t>link di Meet </a:t>
            </a:r>
            <a:r>
              <a:rPr lang="it-IT" altLang="it-IT" dirty="0"/>
              <a:t>della classe virtuale del docente, utilizzando l’account del proprio/a figlio/a</a:t>
            </a:r>
          </a:p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479E3A2-FFE5-4BE0-BED4-0FAAC3CD8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587" y="2485078"/>
            <a:ext cx="4511110" cy="1887843"/>
          </a:xfrm>
          <a:prstGeom prst="rect">
            <a:avLst/>
          </a:prstGeom>
        </p:spPr>
      </p:pic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E13BD06-4F90-48FD-973C-F6D015B5F1BA}"/>
              </a:ext>
            </a:extLst>
          </p:cNvPr>
          <p:cNvCxnSpPr>
            <a:cxnSpLocks/>
          </p:cNvCxnSpPr>
          <p:nvPr/>
        </p:nvCxnSpPr>
        <p:spPr>
          <a:xfrm>
            <a:off x="4330865" y="2914545"/>
            <a:ext cx="2888722" cy="804471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gnaposto contenuto 7">
            <a:extLst>
              <a:ext uri="{FF2B5EF4-FFF2-40B4-BE49-F238E27FC236}">
                <a16:creationId xmlns:a16="http://schemas.microsoft.com/office/drawing/2014/main" id="{33982810-0902-4449-BD9B-77CFCB802DDB}"/>
              </a:ext>
            </a:extLst>
          </p:cNvPr>
          <p:cNvSpPr txBox="1">
            <a:spLocks/>
          </p:cNvSpPr>
          <p:nvPr/>
        </p:nvSpPr>
        <p:spPr>
          <a:xfrm>
            <a:off x="7315199" y="4609574"/>
            <a:ext cx="4841289" cy="9293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sz="1600" dirty="0"/>
              <a:t>Accedere al colloquio con il docente cliccando su </a:t>
            </a:r>
            <a:r>
              <a:rPr lang="it-IT" altLang="it-IT" sz="1600" b="1" dirty="0">
                <a:solidFill>
                  <a:srgbClr val="00B050"/>
                </a:solidFill>
              </a:rPr>
              <a:t>Partecipa</a:t>
            </a:r>
          </a:p>
          <a:p>
            <a:endParaRPr lang="it-IT" sz="1600" dirty="0"/>
          </a:p>
        </p:txBody>
      </p: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36F9527D-6BE1-4332-B4B5-65F41F61B8A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059352" y="3504772"/>
            <a:ext cx="1554214" cy="1402669"/>
          </a:xfrm>
          <a:prstGeom prst="bentConnector3">
            <a:avLst>
              <a:gd name="adj1" fmla="val 100266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31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F6ACBC4-4229-4E60-8BC1-375754D8EA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338734" y="1116433"/>
            <a:ext cx="3964401" cy="46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11694"/>
      </p:ext>
    </p:extLst>
  </p:cSld>
  <p:clrMapOvr>
    <a:masterClrMapping/>
  </p:clrMapOvr>
</p:sld>
</file>

<file path=ppt/theme/theme1.xml><?xml version="1.0" encoding="utf-8"?>
<a:theme xmlns:a="http://schemas.openxmlformats.org/drawingml/2006/main" name="Raccolta">
  <a:themeElements>
    <a:clrScheme name="Raccolta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Raccolta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ccolt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1122</TotalTime>
  <Words>241</Words>
  <Application>Microsoft Office PowerPoint</Application>
  <PresentationFormat>Widescreen</PresentationFormat>
  <Paragraphs>30</Paragraphs>
  <Slides>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Century Gothic</vt:lpstr>
      <vt:lpstr>Raccolta</vt:lpstr>
      <vt:lpstr>GUIDA PER LE FAMIGLIE ALLA PRENOTAZIONE DEI COLLOQUI</vt:lpstr>
      <vt:lpstr>PRENOTAZIONE COLLOQUI </vt:lpstr>
      <vt:lpstr>PRENOTAZIONE COLLOQUI </vt:lpstr>
      <vt:lpstr>PRENOTAZIONE COLLOQUI </vt:lpstr>
      <vt:lpstr>PRENOTAZIONE COLLOQUI </vt:lpstr>
      <vt:lpstr>GESTIONE COLLOQUI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Nunzio</dc:creator>
  <cp:lastModifiedBy>user</cp:lastModifiedBy>
  <cp:revision>130</cp:revision>
  <cp:lastPrinted>2018-02-13T16:11:47Z</cp:lastPrinted>
  <dcterms:created xsi:type="dcterms:W3CDTF">2018-02-12T14:53:27Z</dcterms:created>
  <dcterms:modified xsi:type="dcterms:W3CDTF">2022-10-24T13:35:41Z</dcterms:modified>
</cp:coreProperties>
</file>